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68" r:id="rId3"/>
    <p:sldId id="269" r:id="rId4"/>
    <p:sldId id="281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7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8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PlaceHolder 9"/>
          <p:cNvSpPr>
            <a:spLocks noGrp="1"/>
          </p:cNvSpPr>
          <p:nvPr>
            <p:ph type="hdr"/>
          </p:nvPr>
        </p:nvSpPr>
        <p:spPr>
          <a:xfrm>
            <a:off x="0" y="-360"/>
            <a:ext cx="2960640" cy="4460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</a:rPr>
              <a:t>&lt;header&gt;</a:t>
            </a:r>
            <a:endParaRPr/>
          </a:p>
        </p:txBody>
      </p:sp>
      <p:sp>
        <p:nvSpPr>
          <p:cNvPr id="48" name="PlaceHolder 10"/>
          <p:cNvSpPr>
            <a:spLocks noGrp="1"/>
          </p:cNvSpPr>
          <p:nvPr>
            <p:ph type="dt"/>
          </p:nvPr>
        </p:nvSpPr>
        <p:spPr>
          <a:xfrm>
            <a:off x="3886200" y="-360"/>
            <a:ext cx="2960640" cy="44604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r>
              <a:rPr lang="en-US" sz="1200">
                <a:latin typeface="Times New Roman"/>
              </a:rPr>
              <a:t>&lt;date/time&gt;</a:t>
            </a:r>
            <a:endParaRPr/>
          </a:p>
        </p:txBody>
      </p:sp>
      <p:sp>
        <p:nvSpPr>
          <p:cNvPr id="49" name="PlaceHolder 11"/>
          <p:cNvSpPr>
            <a:spLocks noGrp="1"/>
          </p:cNvSpPr>
          <p:nvPr>
            <p:ph type="body"/>
          </p:nvPr>
        </p:nvSpPr>
        <p:spPr>
          <a:xfrm>
            <a:off x="914040" y="4343040"/>
            <a:ext cx="5018040" cy="41036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50" name="PlaceHolder 12"/>
          <p:cNvSpPr>
            <a:spLocks noGrp="1"/>
          </p:cNvSpPr>
          <p:nvPr>
            <p:ph type="ftr"/>
          </p:nvPr>
        </p:nvSpPr>
        <p:spPr>
          <a:xfrm>
            <a:off x="0" y="8686440"/>
            <a:ext cx="2960640" cy="4460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1200">
                <a:latin typeface="Times New Roman"/>
              </a:rPr>
              <a:t>&lt;footer&gt;</a:t>
            </a:r>
            <a:endParaRPr/>
          </a:p>
        </p:txBody>
      </p:sp>
      <p:sp>
        <p:nvSpPr>
          <p:cNvPr id="51" name="PlaceHolder 13"/>
          <p:cNvSpPr>
            <a:spLocks noGrp="1"/>
          </p:cNvSpPr>
          <p:nvPr>
            <p:ph type="sldNum"/>
          </p:nvPr>
        </p:nvSpPr>
        <p:spPr>
          <a:xfrm>
            <a:off x="3886200" y="8686440"/>
            <a:ext cx="2960640" cy="4460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EC9A9CB8-5778-40E9-B266-0BE153BD9BDF}" type="slidenum">
              <a:rPr lang="en-US" sz="12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509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914400" y="4343400"/>
            <a:ext cx="502776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1200" b="1">
                <a:solidFill>
                  <a:srgbClr val="FFFFFF"/>
                </a:solidFill>
                <a:latin typeface="Verdana"/>
                <a:ea typeface="Arial Unicode MS"/>
              </a:rPr>
              <a:t>US Marine with a Vietcong Suspect
</a:t>
            </a: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A US Marine leads a Vietcong suspect during a Battalion operation. The soldier carries what appears to be a M-14 and sweats through his flak jacket and trousers in this humid climate. </a:t>
            </a:r>
            <a:endParaRPr/>
          </a:p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 </a:t>
            </a:r>
            <a:r>
              <a:rPr lang="en-US" sz="1200" b="1">
                <a:solidFill>
                  <a:srgbClr val="FFFFFF"/>
                </a:solidFill>
                <a:latin typeface="Verdana"/>
                <a:ea typeface="Arial Unicode MS"/>
              </a:rPr>
              <a:t>Image:</a:t>
            </a: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 © Wally McNamee/CORBIS
</a:t>
            </a:r>
            <a:endParaRPr/>
          </a:p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 Photographer: </a:t>
            </a:r>
            <a:endParaRPr/>
          </a:p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Wally McNamee </a:t>
            </a:r>
            <a:endParaRPr/>
          </a:p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Date Photographed: </a:t>
            </a:r>
            <a:endParaRPr/>
          </a:p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Verdana"/>
                <a:ea typeface="Arial Unicode MS"/>
              </a:rPr>
              <a:t>March 1966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914400" y="4343400"/>
            <a:ext cx="5022720" cy="41083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  <a:ea typeface="Arial Unicode MS"/>
              </a:rPr>
              <a:t>Vietnamese shipping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  <a:ea typeface="Arial Unicode MS"/>
              </a:rPr>
              <a:t>U.S. soldiers being shipped off to Vietnam, 1965.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776124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440" y="4129920"/>
            <a:ext cx="776124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236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62360" y="412992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85440" y="412992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776124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85440" y="1981080"/>
            <a:ext cx="776124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987920" y="1981080"/>
            <a:ext cx="5155560" cy="41133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987920" y="1981080"/>
            <a:ext cx="5155560" cy="4113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440" y="1981080"/>
            <a:ext cx="7761240" cy="411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776124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37872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2360" y="1981080"/>
            <a:ext cx="37872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440" y="609480"/>
            <a:ext cx="7761240" cy="5247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85440" y="412992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62360" y="1981080"/>
            <a:ext cx="37872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37872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236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2360" y="412992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2360" y="1981080"/>
            <a:ext cx="37872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440" y="4129920"/>
            <a:ext cx="776124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11318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imes New Roman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85440" y="1981080"/>
            <a:ext cx="776124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3200">
                <a:latin typeface="Times New Roman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Times New Roman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Times New Roman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Times New Roman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Times New Roman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Times New Roman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Times New Roman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440" y="6248520"/>
            <a:ext cx="189396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2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3720" y="6248520"/>
            <a:ext cx="288468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2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189396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fld id="{4E9D750B-B2CE-4CE1-AF60-B8F263E550A0}" type="slidenum">
              <a:rPr lang="en-US" sz="2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229680"/>
            <a:ext cx="7770960" cy="1141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 dirty="0">
                <a:latin typeface="Times New Roman"/>
              </a:rPr>
              <a:t>Vietnam War:  </a:t>
            </a:r>
            <a:r>
              <a:rPr lang="en-US" sz="4400" dirty="0" smtClean="0">
                <a:latin typeface="Times New Roman"/>
              </a:rPr>
              <a:t>Mini-Unit </a:t>
            </a:r>
            <a:r>
              <a:rPr lang="en-US" sz="4400" dirty="0">
                <a:latin typeface="Times New Roman"/>
              </a:rPr>
              <a:t>Goals</a:t>
            </a:r>
            <a:endParaRPr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00200"/>
            <a:ext cx="8610600" cy="5029200"/>
          </a:xfrm>
          <a:prstGeom prst="rect">
            <a:avLst/>
          </a:prstGeom>
        </p:spPr>
        <p:txBody>
          <a:bodyPr/>
          <a:lstStyle/>
          <a:p>
            <a:pPr indent="-333375" eaLnBrk="1" hangingPunct="1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800" dirty="0" smtClean="0"/>
              <a:t>By the end of this mini-unit, you should be able to</a:t>
            </a:r>
            <a:r>
              <a:rPr lang="en-US" sz="2800" dirty="0" smtClean="0"/>
              <a:t>:</a:t>
            </a:r>
          </a:p>
          <a:p>
            <a:pPr indent="-333375" eaLnBrk="1" hangingPunct="1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sz="2800" dirty="0" smtClean="0"/>
          </a:p>
          <a:p>
            <a:pPr marL="735013" lvl="1" indent="-277813" eaLnBrk="1" hangingPunct="1">
              <a:lnSpc>
                <a:spcPct val="110000"/>
              </a:lnSpc>
              <a:buFont typeface="Times New Roman" charset="0"/>
              <a:buAutoNum type="arabicParenR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800" dirty="0" smtClean="0"/>
              <a:t> Identify the causes of the Vietnam War.</a:t>
            </a:r>
          </a:p>
          <a:p>
            <a:pPr marL="735013" lvl="1" indent="-277813" eaLnBrk="1" hangingPunct="1">
              <a:lnSpc>
                <a:spcPct val="110000"/>
              </a:lnSpc>
              <a:buFont typeface="Times New Roman" charset="0"/>
              <a:buAutoNum type="arabicParenR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800" dirty="0" smtClean="0"/>
              <a:t> Compare and contrast the Vietnam War with other wars the U.S. has been in.</a:t>
            </a:r>
          </a:p>
          <a:p>
            <a:pPr marL="735013" lvl="1" indent="-277813" eaLnBrk="1" hangingPunct="1">
              <a:lnSpc>
                <a:spcPct val="110000"/>
              </a:lnSpc>
              <a:buFont typeface="Times New Roman" charset="0"/>
              <a:buAutoNum type="arabicParenR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800" dirty="0" smtClean="0"/>
              <a:t> Explain the challenges that the U.S. faced in Vietnam.</a:t>
            </a:r>
          </a:p>
          <a:p>
            <a:pPr marL="735013" lvl="1" indent="-277813" eaLnBrk="1" hangingPunct="1">
              <a:lnSpc>
                <a:spcPct val="110000"/>
              </a:lnSpc>
              <a:buFont typeface="Times New Roman" charset="0"/>
              <a:buAutoNum type="arabicParenR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800" dirty="0" smtClean="0"/>
              <a:t> Describe how Americans at home reacted to the Vietnam War.</a:t>
            </a:r>
          </a:p>
          <a:p>
            <a:pPr indent="-333375" eaLnBrk="1" hangingPunct="1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755720" y="1523880"/>
            <a:ext cx="6142680" cy="314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rgbClr val="FFFFFF"/>
                </a:solidFill>
                <a:latin typeface="Stencil"/>
              </a:rPr>
              <a:t>1965 – 180,000 troops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4000">
                <a:solidFill>
                  <a:srgbClr val="FFFFFF"/>
                </a:solidFill>
                <a:latin typeface="Stencil"/>
              </a:rPr>
              <a:t>1966 – 400,000 troops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4000">
                <a:solidFill>
                  <a:srgbClr val="FFFFFF"/>
                </a:solidFill>
                <a:latin typeface="Stencil"/>
              </a:rPr>
              <a:t>1967 – 500,000+ troops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440" y="609480"/>
            <a:ext cx="7761240" cy="730368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Troop Escalation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/>
          <p:cNvPicPr/>
          <p:nvPr/>
        </p:nvPicPr>
        <p:blipFill>
          <a:blip r:embed="rId3"/>
          <a:stretch/>
        </p:blipFill>
        <p:spPr>
          <a:xfrm>
            <a:off x="685800" y="1468440"/>
            <a:ext cx="7924680" cy="531324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380880" y="76320"/>
            <a:ext cx="8382240" cy="199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400">
                <a:latin typeface="Arial Black"/>
              </a:rPr>
              <a:t>How was fighting in the Vietnam War unlike conventional wars?</a:t>
            </a:r>
            <a:r>
              <a:rPr lang="en-US" sz="2800">
                <a:latin typeface="Arial Black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2400" b="1" i="1">
                <a:latin typeface="Arial Black"/>
              </a:rPr>
              <a:t>BATTLEFIELDS OF JUNGLES &amp; RICE PADDIES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2" dur="500" fill="hold"/>
                                        <p:tgtEl>
                                          <p:spTgt spid="90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dur="indefinite" fill="hold">
                      <p:stCondLst>
                        <p:cond delay="indefinite"/>
                      </p:stCondLst>
                      <p:childTnLst>
                        <p:par>
                          <p:cTn id="1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3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500" fill="hold"/>
                                        <p:tgtEl>
                                          <p:spTgt spid="90">
                                            <p:txEl>
                                              <p:pRg st="63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/>
          <p:cNvPicPr/>
          <p:nvPr/>
        </p:nvPicPr>
        <p:blipFill>
          <a:blip r:embed="rId3"/>
          <a:stretch/>
        </p:blipFill>
        <p:spPr>
          <a:xfrm>
            <a:off x="1143000" y="1447920"/>
            <a:ext cx="6800760" cy="5486400"/>
          </a:xfrm>
          <a:prstGeom prst="rect">
            <a:avLst/>
          </a:prstGeom>
          <a:ln>
            <a:noFill/>
          </a:ln>
        </p:spPr>
      </p:pic>
      <p:sp>
        <p:nvSpPr>
          <p:cNvPr id="92" name="CustomShape 1"/>
          <p:cNvSpPr/>
          <p:nvPr/>
        </p:nvSpPr>
        <p:spPr>
          <a:xfrm>
            <a:off x="228600" y="76320"/>
            <a:ext cx="8534520" cy="14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400">
                <a:latin typeface="Arial Black"/>
              </a:rPr>
              <a:t>How was fighting in the Vietnam War unlike conventional wars?</a:t>
            </a:r>
            <a:r>
              <a:rPr lang="en-US" sz="2800">
                <a:latin typeface="Arial Black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2400" b="1" i="1">
                <a:latin typeface="Arial Black"/>
              </a:rPr>
              <a:t>THE VIETCONG – INDISTINGUISHABLE ENEMY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2" dur="500" fill="hold"/>
                                        <p:tgtEl>
                                          <p:spTgt spid="92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dur="indefinite" fill="hold">
                      <p:stCondLst>
                        <p:cond delay="indefinite"/>
                      </p:stCondLst>
                      <p:childTnLst>
                        <p:par>
                          <p:cTn id="1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3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500" fill="hold"/>
                                        <p:tgtEl>
                                          <p:spTgt spid="92">
                                            <p:txEl>
                                              <p:pRg st="63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/>
          <p:nvPr/>
        </p:nvPicPr>
        <p:blipFill>
          <a:blip r:embed="rId3"/>
          <a:stretch/>
        </p:blipFill>
        <p:spPr>
          <a:xfrm>
            <a:off x="1066680" y="2004840"/>
            <a:ext cx="6934320" cy="477684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0" y="152280"/>
            <a:ext cx="8839080" cy="180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400">
                <a:latin typeface="Arial Black"/>
              </a:rPr>
              <a:t>How was fighting in the Vietnam War unlike conventional wars?</a:t>
            </a:r>
            <a:r>
              <a:rPr lang="en-US" sz="2800">
                <a:latin typeface="Arial Black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2400" b="1" i="1">
                <a:latin typeface="Arial Black"/>
              </a:rPr>
              <a:t>REQUIRED UNCONVENTIONAL TECHNIQUES FOR HIDDEN ENEMY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2" dur="500" fill="hold"/>
                                        <p:tgtEl>
                                          <p:spTgt spid="94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dur="indefinite" fill="hold">
                      <p:stCondLst>
                        <p:cond delay="indefinite"/>
                      </p:stCondLst>
                      <p:childTnLst>
                        <p:par>
                          <p:cTn id="1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63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500" fill="hold"/>
                                        <p:tgtEl>
                                          <p:spTgt spid="94">
                                            <p:txEl>
                                              <p:pRg st="63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/>
          <p:cNvPicPr/>
          <p:nvPr/>
        </p:nvPicPr>
        <p:blipFill>
          <a:blip r:embed="rId3"/>
          <a:stretch/>
        </p:blipFill>
        <p:spPr>
          <a:xfrm>
            <a:off x="762120" y="1649520"/>
            <a:ext cx="7543800" cy="5132160"/>
          </a:xfrm>
          <a:prstGeom prst="rect">
            <a:avLst/>
          </a:prstGeom>
          <a:ln>
            <a:noFill/>
          </a:ln>
        </p:spPr>
      </p:pic>
      <p:sp>
        <p:nvSpPr>
          <p:cNvPr id="96" name="CustomShape 1"/>
          <p:cNvSpPr/>
          <p:nvPr/>
        </p:nvSpPr>
        <p:spPr>
          <a:xfrm>
            <a:off x="457200" y="228600"/>
            <a:ext cx="7924680" cy="199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400">
                <a:latin typeface="Arial Black"/>
              </a:rPr>
              <a:t>How was fighting in the Vietnam War unlike conventional wars?</a:t>
            </a:r>
            <a:r>
              <a:rPr lang="en-US" sz="2800">
                <a:latin typeface="Arial Black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2400" b="1" i="1">
                <a:latin typeface="Arial Black"/>
              </a:rPr>
              <a:t>HIGH CIVILIAN CASUALTIES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2" dur="500" fill="hold"/>
                                        <p:tgtEl>
                                          <p:spTgt spid="96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dur="indefinite" fill="hold">
                      <p:stCondLst>
                        <p:cond delay="indefinite"/>
                      </p:stCondLst>
                      <p:childTnLst>
                        <p:par>
                          <p:cTn id="1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63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500" fill="hold"/>
                                        <p:tgtEl>
                                          <p:spTgt spid="96">
                                            <p:txEl>
                                              <p:pRg st="63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460440"/>
            <a:ext cx="7765920" cy="14349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imes New Roman"/>
              </a:rPr>
              <a:t>Biggest challenge the U.S. faced in Vietnam? 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685800" y="1981080"/>
            <a:ext cx="7765920" cy="411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>
                <a:latin typeface="Times New Roman"/>
              </a:rPr>
              <a:t>We had a basic misunderstanding of what the war was really about.</a:t>
            </a:r>
            <a:endParaRPr/>
          </a:p>
          <a:p>
            <a:pPr algn="ctr"/>
            <a:endParaRPr/>
          </a:p>
          <a:p>
            <a:pPr algn="ctr"/>
            <a:r>
              <a:rPr lang="en-US" sz="3200">
                <a:latin typeface="Times New Roman"/>
              </a:rPr>
              <a:t>We thought the war was about fighting COMMUNISM, but from the Vietnamese point of view, it was a war based on NATIONALISM.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67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533520" y="304920"/>
            <a:ext cx="7848360" cy="58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3200">
                <a:latin typeface="Arial Black"/>
              </a:rPr>
              <a:t>What is the history of Vietnam?</a:t>
            </a:r>
            <a:endParaRPr/>
          </a:p>
        </p:txBody>
      </p:sp>
      <p:pic>
        <p:nvPicPr>
          <p:cNvPr id="70" name="Picture 69"/>
          <p:cNvPicPr/>
          <p:nvPr/>
        </p:nvPicPr>
        <p:blipFill>
          <a:blip r:embed="rId3"/>
          <a:stretch/>
        </p:blipFill>
        <p:spPr>
          <a:xfrm>
            <a:off x="914400" y="1143000"/>
            <a:ext cx="7162920" cy="5114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/>
          <p:cNvPicPr/>
          <p:nvPr/>
        </p:nvPicPr>
        <p:blipFill>
          <a:blip r:embed="rId3"/>
          <a:stretch/>
        </p:blipFill>
        <p:spPr>
          <a:xfrm>
            <a:off x="2313000" y="228600"/>
            <a:ext cx="4468680" cy="645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60" y="138336"/>
            <a:ext cx="7761240" cy="1131840"/>
          </a:xfrm>
        </p:spPr>
        <p:txBody>
          <a:bodyPr/>
          <a:lstStyle/>
          <a:p>
            <a:r>
              <a:rPr lang="en-US" sz="3200" dirty="0" smtClean="0">
                <a:latin typeface="Arial Black"/>
                <a:cs typeface="Arial Black"/>
              </a:rPr>
              <a:t>Why did Vietnam matter to the United States?</a:t>
            </a:r>
            <a:endParaRPr lang="en-US" sz="32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335240"/>
            <a:ext cx="7620000" cy="375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003" y="6094440"/>
            <a:ext cx="3822700" cy="723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760" y="1270176"/>
            <a:ext cx="8378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Cold War (1945-1991) turned the entire world into a </a:t>
            </a:r>
            <a:r>
              <a:rPr lang="en-US" u="sng" dirty="0" smtClean="0"/>
              <a:t>battleground for influence</a:t>
            </a:r>
            <a:r>
              <a:rPr lang="en-US" dirty="0" smtClean="0"/>
              <a:t> between the two superpowers:  the U.S. and the Soviet Union.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79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57200" y="152280"/>
            <a:ext cx="8229600" cy="1068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3200" dirty="0">
                <a:latin typeface="Arial Black"/>
              </a:rPr>
              <a:t>When and why did the U.S. first get involved in Vietnam? </a:t>
            </a:r>
            <a:endParaRPr dirty="0"/>
          </a:p>
        </p:txBody>
      </p:sp>
      <p:pic>
        <p:nvPicPr>
          <p:cNvPr id="73" name="Picture 72"/>
          <p:cNvPicPr/>
          <p:nvPr/>
        </p:nvPicPr>
        <p:blipFill>
          <a:blip r:embed="rId3"/>
          <a:stretch/>
        </p:blipFill>
        <p:spPr>
          <a:xfrm>
            <a:off x="647640" y="1219320"/>
            <a:ext cx="4229280" cy="5486400"/>
          </a:xfrm>
          <a:prstGeom prst="rect">
            <a:avLst/>
          </a:prstGeom>
          <a:ln>
            <a:noFill/>
          </a:ln>
        </p:spPr>
      </p:pic>
      <p:sp>
        <p:nvSpPr>
          <p:cNvPr id="74" name="CustomShape 2"/>
          <p:cNvSpPr/>
          <p:nvPr/>
        </p:nvSpPr>
        <p:spPr>
          <a:xfrm>
            <a:off x="738360" y="6126120"/>
            <a:ext cx="2462040" cy="58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</a:rPr>
              <a:t>Eisenhower</a:t>
            </a:r>
            <a:endParaRPr/>
          </a:p>
        </p:txBody>
      </p:sp>
      <p:sp>
        <p:nvSpPr>
          <p:cNvPr id="75" name="CustomShape 3"/>
          <p:cNvSpPr/>
          <p:nvPr/>
        </p:nvSpPr>
        <p:spPr>
          <a:xfrm>
            <a:off x="5105520" y="2362320"/>
            <a:ext cx="3809880" cy="22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i="1">
                <a:latin typeface="Arial"/>
              </a:rPr>
              <a:t>“You have a row of dominoes; you knock over the first one and what will happen to the last one is that it will go over very quickly.”</a:t>
            </a:r>
            <a:r>
              <a:rPr lang="en-US" sz="2400">
                <a:latin typeface="Arial"/>
              </a:rPr>
              <a:t> </a:t>
            </a:r>
            <a:r>
              <a:rPr lang="en-US" sz="1400">
                <a:latin typeface="Arial"/>
              </a:rPr>
              <a:t>(1954)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/>
          <p:cNvPicPr/>
          <p:nvPr/>
        </p:nvPicPr>
        <p:blipFill>
          <a:blip r:embed="rId3"/>
          <a:srcRect t="21730" r="21931"/>
          <a:stretch/>
        </p:blipFill>
        <p:spPr>
          <a:xfrm>
            <a:off x="533520" y="1371600"/>
            <a:ext cx="4462200" cy="4724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304920" y="420840"/>
            <a:ext cx="8722800" cy="52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800" b="1">
                <a:latin typeface="Tahoma"/>
              </a:rPr>
              <a:t>What was President Kennedy’s role in Vietnam?</a:t>
            </a:r>
            <a:endParaRPr/>
          </a:p>
        </p:txBody>
      </p:sp>
      <p:sp>
        <p:nvSpPr>
          <p:cNvPr id="78" name="CustomShape 2"/>
          <p:cNvSpPr/>
          <p:nvPr/>
        </p:nvSpPr>
        <p:spPr>
          <a:xfrm>
            <a:off x="5165640" y="2343240"/>
            <a:ext cx="3978360" cy="246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600">
                <a:latin typeface="Tahoma"/>
                <a:ea typeface="Times New Roman"/>
              </a:rPr>
              <a:t>∙ believed in the</a:t>
            </a:r>
            <a:endParaRPr/>
          </a:p>
          <a:p>
            <a:pPr>
              <a:lnSpc>
                <a:spcPct val="100000"/>
              </a:lnSpc>
            </a:pPr>
            <a:r>
              <a:rPr lang="en-US" sz="2600">
                <a:latin typeface="Tahoma"/>
                <a:ea typeface="Times New Roman"/>
              </a:rPr>
              <a:t>  domino theory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>
                <a:latin typeface="Tahoma"/>
                <a:ea typeface="Times New Roman"/>
              </a:rPr>
              <a:t>∙ sent 18,000 additional advisors to assist the South Vietnamese army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143000" y="2827440"/>
            <a:ext cx="9144000" cy="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0" name="Picture 79"/>
          <p:cNvPicPr/>
          <p:nvPr/>
        </p:nvPicPr>
        <p:blipFill>
          <a:blip r:embed="rId3"/>
          <a:stretch/>
        </p:blipFill>
        <p:spPr>
          <a:xfrm>
            <a:off x="860400" y="1143000"/>
            <a:ext cx="3406680" cy="5181480"/>
          </a:xfrm>
          <a:prstGeom prst="rect">
            <a:avLst/>
          </a:prstGeom>
          <a:ln>
            <a:noFill/>
          </a:ln>
        </p:spPr>
      </p:pic>
      <p:sp>
        <p:nvSpPr>
          <p:cNvPr id="81" name="CustomShape 2"/>
          <p:cNvSpPr/>
          <p:nvPr/>
        </p:nvSpPr>
        <p:spPr>
          <a:xfrm>
            <a:off x="2135160" y="304920"/>
            <a:ext cx="4967640" cy="48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600" b="1">
                <a:latin typeface="Tahoma"/>
              </a:rPr>
              <a:t>President Lyndon B. Johnson</a:t>
            </a:r>
            <a:endParaRPr/>
          </a:p>
        </p:txBody>
      </p:sp>
      <p:sp>
        <p:nvSpPr>
          <p:cNvPr id="82" name="CustomShape 3"/>
          <p:cNvSpPr/>
          <p:nvPr/>
        </p:nvSpPr>
        <p:spPr>
          <a:xfrm>
            <a:off x="4784760" y="1506600"/>
            <a:ext cx="3902040" cy="375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i="1">
                <a:latin typeface="Tahoma"/>
              </a:rPr>
              <a:t>“We are not about to send American boys 9 or 10,000 miles away from home to do what Asian boys ought to be doing for themselves.”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>
                <a:latin typeface="Tahoma"/>
              </a:rPr>
              <a:t>Did Johnson hold true to this promise?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3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/>
          <p:nvPr/>
        </p:nvPicPr>
        <p:blipFill>
          <a:blip r:embed="rId3"/>
          <a:stretch/>
        </p:blipFill>
        <p:spPr>
          <a:xfrm>
            <a:off x="590400" y="1368360"/>
            <a:ext cx="8096400" cy="503244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828800" y="349200"/>
            <a:ext cx="5481360" cy="64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600" b="1">
                <a:latin typeface="Tahoma"/>
              </a:rPr>
              <a:t>Gulf of Tonkin Incident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304920" y="152280"/>
            <a:ext cx="8381880" cy="52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800" b="1">
                <a:latin typeface="Tahoma"/>
              </a:rPr>
              <a:t>What was the “typical” American soldier like? </a:t>
            </a:r>
            <a:endParaRPr/>
          </a:p>
        </p:txBody>
      </p:sp>
      <p:pic>
        <p:nvPicPr>
          <p:cNvPr id="86" name="Picture 85"/>
          <p:cNvPicPr/>
          <p:nvPr/>
        </p:nvPicPr>
        <p:blipFill>
          <a:blip r:embed="rId3"/>
          <a:stretch/>
        </p:blipFill>
        <p:spPr>
          <a:xfrm>
            <a:off x="685800" y="762120"/>
            <a:ext cx="3803760" cy="5767200"/>
          </a:xfrm>
          <a:prstGeom prst="rect">
            <a:avLst/>
          </a:prstGeom>
          <a:ln>
            <a:noFill/>
          </a:ln>
        </p:spPr>
      </p:pic>
      <p:sp>
        <p:nvSpPr>
          <p:cNvPr id="87" name="CustomShape 2"/>
          <p:cNvSpPr/>
          <p:nvPr/>
        </p:nvSpPr>
        <p:spPr>
          <a:xfrm>
            <a:off x="4724280" y="1371600"/>
            <a:ext cx="4206960" cy="444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600">
                <a:latin typeface="Tahoma"/>
              </a:rPr>
              <a:t> Average age: 19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600">
                <a:latin typeface="Tahoma"/>
              </a:rPr>
              <a:t> 3 million+ Americans served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600">
                <a:latin typeface="Tahoma"/>
              </a:rPr>
              <a:t> Disproportionate numbers of poor and minorities served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600">
                <a:latin typeface="Tahoma"/>
              </a:rPr>
              <a:t> Second-highest casualty rate in an American war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423</Words>
  <Application>Microsoft Macintosh PowerPoint</Application>
  <PresentationFormat>On-screen Show (4:3)</PresentationFormat>
  <Paragraphs>58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Why did Vietnam matter to the United States?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Troop Escalation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 Lambek</cp:lastModifiedBy>
  <cp:revision>7</cp:revision>
  <dcterms:modified xsi:type="dcterms:W3CDTF">2016-04-27T02:52:07Z</dcterms:modified>
</cp:coreProperties>
</file>